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53" r:id="rId3"/>
  </p:sldMasterIdLst>
  <p:notesMasterIdLst>
    <p:notesMasterId r:id="rId36"/>
  </p:notesMasterIdLst>
  <p:sldIdLst>
    <p:sldId id="256" r:id="rId4"/>
    <p:sldId id="303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6" r:id="rId25"/>
    <p:sldId id="325" r:id="rId26"/>
    <p:sldId id="327" r:id="rId27"/>
    <p:sldId id="328" r:id="rId28"/>
    <p:sldId id="329" r:id="rId29"/>
    <p:sldId id="330" r:id="rId30"/>
    <p:sldId id="262" r:id="rId31"/>
    <p:sldId id="331" r:id="rId32"/>
    <p:sldId id="333" r:id="rId33"/>
    <p:sldId id="334" r:id="rId34"/>
    <p:sldId id="335" r:id="rId3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60"/>
  </p:normalViewPr>
  <p:slideViewPr>
    <p:cSldViewPr>
      <p:cViewPr varScale="1">
        <p:scale>
          <a:sx n="151" d="100"/>
          <a:sy n="151" d="100"/>
        </p:scale>
        <p:origin x="474" y="126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32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287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725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9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0" r:id="rId13"/>
    <p:sldLayoutId id="2147483681" r:id="rId1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800" dirty="0"/>
              <a:t>How to make a pizza: Learning a compositional layer-based GAN model</a:t>
            </a:r>
          </a:p>
          <a:p>
            <a:pPr lvl="0"/>
            <a:r>
              <a:rPr lang="en-US" altLang="ko-KR" sz="1800" dirty="0"/>
              <a:t>(CVPR 2019)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JONGWOOK-SI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287524" y="1249033"/>
                <a:ext cx="8568952" cy="2168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Classification loss : consist of two terms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To optimize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𝐷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        : classification loss for the real images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To 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+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: classification loss for the fake images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𝑙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: represent a vector with the class level information of image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𝐼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1249033"/>
                <a:ext cx="8568952" cy="2168735"/>
              </a:xfrm>
              <a:prstGeom prst="rect">
                <a:avLst/>
              </a:prstGeom>
              <a:blipFill>
                <a:blip r:embed="rId2"/>
                <a:stretch>
                  <a:fillRect l="-4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Learning the Model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01E483-E7C9-4FFF-BD1D-F390E4876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117099"/>
            <a:ext cx="6156176" cy="175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05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249033"/>
            <a:ext cx="8568952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Cycle consistency loss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The cycle consistency loss can be defined not only on the images but also on the generated layer masks. (mask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에 대한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cycle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consistency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loss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도 필요하다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!)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Learning the Model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6A9E86-B639-4AB8-8447-12D3E476C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842805"/>
            <a:ext cx="5564005" cy="121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82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287524" y="1249033"/>
                <a:ext cx="8676964" cy="4196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Cycle consistency loss (second)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Add layer and the remove it from an input image, the two generated layer masks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𝑀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+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𝑀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should affect in the same way the exact same pixels of the images.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1249033"/>
                <a:ext cx="8676964" cy="4196020"/>
              </a:xfrm>
              <a:prstGeom prst="rect">
                <a:avLst/>
              </a:prstGeom>
              <a:blipFill>
                <a:blip r:embed="rId2"/>
                <a:stretch>
                  <a:fillRect l="-421" r="-2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Learning the Model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6567B7-6BBC-468F-8408-B0516296A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732409"/>
            <a:ext cx="6156176" cy="127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75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15516" y="1249033"/>
            <a:ext cx="8964996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Mask regularization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제안된 모델은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pixel-wise supervision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없이 훈련되므로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M,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A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에 직접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loss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적용 불가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마스크가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0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으로 수렴될 수 있다는 것을 알게 됨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-&gt; Generator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가 영향 미치지 않음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Learning the Model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139E50-7716-47CE-B92F-344C0FB6E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22" y="1814319"/>
            <a:ext cx="6084168" cy="120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67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15516" y="1249033"/>
            <a:ext cx="8964996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Full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Learning the Model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A9BAFD-774F-4BD9-99DB-66A2F5A9B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38" y="1347614"/>
            <a:ext cx="5940152" cy="325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30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15516" y="1249033"/>
            <a:ext cx="896499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Classification :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먼저 어떤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토핑이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나타나는지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즉 어떤 제거 모듈을 적용해야 하는지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Order :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어떤 객체가 다른 객체 위에 있는지 추론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제거하는 올바른 순서가 중요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 time inference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609412-D582-44CE-BDE0-4E4CE9F55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139702"/>
            <a:ext cx="4425790" cy="261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98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15516" y="1249033"/>
            <a:ext cx="8964996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생성된 마스크 간에 더 높은 중첩이 발생하는 순서 순열을 확인하여 순서 예측 가능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일반적으로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m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다른 레이어를 예측하는 경우의 수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: m!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     -&gt; This is not feasible in practice (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불가능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짝을 이루는 순서를 보고 전체 순서 예측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: m(m-1)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 time inference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674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Collecting pizzas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15516" y="1249033"/>
            <a:ext cx="8964996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클립아트 스타일의 피자 이미지로 합성 데이터 세트 만들기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바닥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토핑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수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토핑의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위치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토핑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레이어의 순서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-&gt;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다양하게 구성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Creating synthetic pizzas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2B2132-35F7-4D0C-9FA1-5B6F2F5A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121067"/>
            <a:ext cx="4695175" cy="298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49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Collecting pizzas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15516" y="1249033"/>
            <a:ext cx="8964996" cy="2118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AMT(Amazon Mechanical Turk)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에서 실제 피자 이미지 수집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레이블 추가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Data : Instagram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with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over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38 million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posts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using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the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hashtag #pizza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Image-level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annotations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피자 이미지가 주어지면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annotator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는 모든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토핑에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레이블링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9213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레이블링 된 피자 이미지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평균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토핑수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2.9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Creating synthetic pizzas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FE0AAF-6C39-4C6B-AA26-CEE1A3BBD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3656806"/>
            <a:ext cx="36957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02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Imp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lementation Details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215516" y="1249033"/>
                <a:ext cx="8964996" cy="2996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Architecture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: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 err="1">
                    <a:latin typeface="ArialUnicodeMS"/>
                    <a:ea typeface="나눔바른고딕" panose="020B0603020101020101"/>
                  </a:rPr>
                  <a:t>CycleGAN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Generator: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두 번째 마지막 레이어 위에 추가적으로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Conv.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Discriminator : </a:t>
                </a:r>
                <a:r>
                  <a:rPr lang="en-US" altLang="ko-KR" dirty="0" err="1">
                    <a:latin typeface="ArialUnicodeMS"/>
                    <a:ea typeface="나눔바른고딕" panose="020B0603020101020101"/>
                  </a:rPr>
                  <a:t>PatchGAN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100 epoch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까지는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0.0002,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이후의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100epoch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동안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0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까지의 선형적 감소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256x256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으로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Resize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=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𝑐𝑦𝑐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= 10,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= 0.01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6" y="1249033"/>
                <a:ext cx="8964996" cy="2996398"/>
              </a:xfrm>
              <a:prstGeom prst="rect">
                <a:avLst/>
              </a:prstGeom>
              <a:blipFill>
                <a:blip r:embed="rId2"/>
                <a:stretch>
                  <a:fillRect l="-408" b="-16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Architecture, Training Details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473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Abstract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2533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단계별 절차를 반영하는 생성 모델을 구축하여 피자를 만드는 방법을 기계에 가르치는 것을 목표로 함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특정 성분을 추가하거나 제거할 수 있는 구성가능한 모듈 작업을 배움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GAN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기반으로 설계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105315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Experimental results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15516" y="1249033"/>
            <a:ext cx="8964996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5500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합성 피자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각 피자는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10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토핑이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포함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{bacon,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basil,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broccoli,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mushirooms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olives, onions, pepperoni, pepper, pineapple, tomatoes}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5000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: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train,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500: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 on synthetic pizzas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506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Experimental results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 on synthetic pizzas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928B36-0F19-4126-87E0-DB3BE61DB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275606"/>
            <a:ext cx="5172615" cy="3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6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Experimental results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15516" y="1249033"/>
            <a:ext cx="8964996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Classification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Proposed Method : 99.9% 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mAP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CNN classifier based on ResNet18 : 99.3% 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mAP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Ordering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Average normalized DL distance : 0.33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Random sequence of random labels : 0.91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2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토핑을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포함하는 경우의 정확도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: 88%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 on synthetic pizzas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808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Experimental results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 on synthetic pizzas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8EE12D-30A7-4D96-A20F-178072BA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503649"/>
            <a:ext cx="6949570" cy="31075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2D34A6-B717-4262-94AF-3904B28EBFF0}"/>
              </a:ext>
            </a:extLst>
          </p:cNvPr>
          <p:cNvSpPr txBox="1"/>
          <p:nvPr/>
        </p:nvSpPr>
        <p:spPr>
          <a:xfrm>
            <a:off x="251520" y="1047562"/>
            <a:ext cx="8964996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3555422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Experimental results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15516" y="1249033"/>
            <a:ext cx="8964996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Data : 9213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image, 12 class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Proposed Method : 77.4% 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mAP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CNN classifier based on ResNet18 : 77.6% 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mAP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 on real pizzas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25B3B1-B241-4AD5-8624-35FB879AE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565631"/>
            <a:ext cx="4391012" cy="232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94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Experimental results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 on real pizzas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6DB532-6AC5-4D52-BA46-65EF47235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74562"/>
            <a:ext cx="4536504" cy="36014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524EAE-F54D-4E4C-8D08-CC7C689F3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568474"/>
            <a:ext cx="2106744" cy="15068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6B8790-30B7-407B-8E10-E44C4EE4B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426" y="3249315"/>
            <a:ext cx="2114377" cy="16190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B89E514-B9B2-4C57-ADA2-F2E8DBC9B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618" y="3508422"/>
            <a:ext cx="168494" cy="12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5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Experimental results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15516" y="1249033"/>
            <a:ext cx="8964996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Segmentation (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mIoU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Proposed Method(-order) : 28.2%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u="sng" dirty="0">
                <a:solidFill>
                  <a:srgbClr val="FF0000"/>
                </a:solidFill>
                <a:latin typeface="ArialUnicodeMS"/>
                <a:ea typeface="나눔바른고딕" panose="020B0603020101020101"/>
              </a:rPr>
              <a:t>Proposed Method(+order): 29.3%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CAM(ResNet38+) : 14.2%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CAM(ResNet38+) + CRF : 22.7%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합성 피자보다 실제 피자의 경우 굉장히 고난이도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 -&gt;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성능이 낮게 나왔다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 on real pizzas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284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Experimental results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 on real pizzas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79632C-2D20-4796-909C-4BCCDE794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77" y="1275606"/>
            <a:ext cx="5448845" cy="330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55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03848" y="2283718"/>
            <a:ext cx="2736303" cy="576063"/>
          </a:xfrm>
        </p:spPr>
        <p:txBody>
          <a:bodyPr/>
          <a:lstStyle/>
          <a:p>
            <a:r>
              <a:rPr lang="ko-KR" altLang="en-US" sz="2000" dirty="0"/>
              <a:t>교수님</a:t>
            </a:r>
            <a:r>
              <a:rPr lang="en-US" altLang="ko-KR" sz="2000" dirty="0"/>
              <a:t>!</a:t>
            </a:r>
          </a:p>
          <a:p>
            <a:r>
              <a:rPr lang="ko-KR" altLang="en-US" sz="2000" dirty="0"/>
              <a:t>피자가 먹고 싶습니다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-IIA</a:t>
            </a:r>
            <a:r>
              <a:rPr lang="ko-KR" altLang="en-US" sz="2000" dirty="0"/>
              <a:t> 연구실 일동</a:t>
            </a:r>
            <a:r>
              <a:rPr lang="en-US" altLang="ko-KR" sz="2000" dirty="0"/>
              <a:t>-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800" dirty="0"/>
              <a:t>Golf Multiple Swing Analysis Based on PCA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JONGWOOK-SI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7524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Introduction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4608512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피자 반죽 위에 순서대로 재료 추가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성분을 제거하는 것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-&gt;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반대 절차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성분 제거시에 모든 성분 감지 뿐 아니라 보이지 않는 부분의 모양 생성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UnicodeMS"/>
                <a:ea typeface="나눔바른고딕" panose="020B0603020101020101"/>
              </a:rPr>
              <a:t>PizzaGAN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: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단계별 절차를 반영함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How to make a pizza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70E59C-AF31-46DC-B5AA-ED856CB8C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394" y="1405235"/>
            <a:ext cx="4014028" cy="282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22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My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대조군의 스윙 행렬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( 62 x 4)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대조군의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identity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Vector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Transpose(62 X 4)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원본군의 스윙 행렬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(62 x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1)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원본군의 스윙 행렬을 대조군의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IVT(62x4)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에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Mapping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후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역변환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(62 x 1)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원본군의 스윙 행렬을 대조군의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IVT(62x2)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에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Mapping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후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역변환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(62 x 1)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rialUnicodeMS"/>
                <a:ea typeface="나눔바른고딕" panose="020B0603020101020101"/>
              </a:rPr>
              <a:t>좌표간의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차이로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Score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산출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972934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My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379E36-F693-4486-904F-843DBCB9A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059582"/>
            <a:ext cx="3816424" cy="37076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44FB8C-BF49-4203-AF7B-6A8C4AFFD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67594"/>
            <a:ext cx="3489849" cy="358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54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My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5DC6BD-D2CF-4426-A3BB-535DA8081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1" y="913061"/>
            <a:ext cx="3917809" cy="39629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8029F1-A184-4DA1-B3E4-14B9FFAEF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913061"/>
            <a:ext cx="3692945" cy="399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73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Introduction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294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Pepperoni pizza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만드세요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Pepperoni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에 대한 객체 클래스의 인스턴스를 추가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/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제거 가능한 모듈 연산자 학습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GAN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모듈은 무엇을 하는가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추가 된 레이어 모양과 레이어를 추가한 후 새 레이어의 픽셀 마스크를 생성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제거된 레이어 아래에 가려진 영역의 모양 생성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(Inpainting)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레이어를 제거한 후 표시되지 않은 픽셀 마스크 생성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How to make a pizza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735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301C57-A6BA-48C7-9966-7899C29FD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2274"/>
            <a:ext cx="9144000" cy="189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66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23528" y="1419622"/>
                <a:ext cx="8568952" cy="298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Be given a set of training RGB images 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)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={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,…,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}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be set of all the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𝑘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different labels (i.e., pizza topping)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Two domains: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𝑐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: one with the images which contain the class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c</m:t>
                    </m:r>
                  </m:oMath>
                </a14:m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𝑐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: one with the images which not contain the class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c</m:t>
                    </m:r>
                  </m:oMath>
                </a14:m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19622"/>
                <a:ext cx="8568952" cy="2985048"/>
              </a:xfrm>
              <a:prstGeom prst="rect">
                <a:avLst/>
              </a:prstGeom>
              <a:blipFill>
                <a:blip r:embed="rId2"/>
                <a:stretch>
                  <a:fillRect l="-4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3096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287524" y="1249033"/>
                <a:ext cx="8568952" cy="257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𝑐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:  Add a layer of the class c on an input image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𝐼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𝑐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𝑐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𝑐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:  Remove a layer of the class c on an input image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𝐼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𝑐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𝑐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𝐼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+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+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𝐼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)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𝐼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−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나눔바른고딕" panose="020B0603020101020101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−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나눔바른고딕" panose="020B0603020101020101"/>
                      </a:rPr>
                      <m:t>(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𝐼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)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𝑀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+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𝑀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−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p>
                    </m:sSup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: Layer masks (0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이 아닌 값은 변경되는 픽셀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+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−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 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 : RGB image that captures the appearance (add or remove)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1249033"/>
                <a:ext cx="8568952" cy="2571986"/>
              </a:xfrm>
              <a:prstGeom prst="rect">
                <a:avLst/>
              </a:prstGeom>
              <a:blipFill>
                <a:blip r:embed="rId2"/>
                <a:stretch>
                  <a:fillRect l="-427" r="-427" b="-18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Generator Module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BACDB5-A350-4772-870E-D193C0002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029" y="3821019"/>
            <a:ext cx="5239941" cy="75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35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287524" y="1249033"/>
                <a:ext cx="8568952" cy="2118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Contains a single Discriminator D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𝑎𝑑𝑣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: Distinguish whether the input image is real or fake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 : Perform a multi-label classification task for the input image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1249033"/>
                <a:ext cx="8568952" cy="2118529"/>
              </a:xfrm>
              <a:prstGeom prst="rect">
                <a:avLst/>
              </a:prstGeom>
              <a:blipFill>
                <a:blip r:embed="rId2"/>
                <a:stretch>
                  <a:fillRect l="-4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Discriminator Module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417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249033"/>
            <a:ext cx="8568952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Adversarial loss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Learning the Model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B6020B-656D-4108-B53F-74F057794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979893"/>
            <a:ext cx="675322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6400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11733</TotalTime>
  <Words>995</Words>
  <Application>Microsoft Office PowerPoint</Application>
  <PresentationFormat>화면 슬라이드 쇼(16:9)</PresentationFormat>
  <Paragraphs>180</Paragraphs>
  <Slides>32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Cambria Math</vt:lpstr>
      <vt:lpstr>Arial</vt:lpstr>
      <vt:lpstr>ArialUnicodeMS</vt:lpstr>
      <vt:lpstr>나눔바른고딕</vt:lpstr>
      <vt:lpstr>맑은 고딕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Windows 사용자</cp:lastModifiedBy>
  <cp:revision>415</cp:revision>
  <dcterms:created xsi:type="dcterms:W3CDTF">2016-12-05T23:26:54Z</dcterms:created>
  <dcterms:modified xsi:type="dcterms:W3CDTF">2021-02-23T14:37:10Z</dcterms:modified>
</cp:coreProperties>
</file>